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4" r:id="rId5"/>
    <p:sldId id="267" r:id="rId6"/>
    <p:sldId id="258" r:id="rId7"/>
    <p:sldId id="260" r:id="rId8"/>
    <p:sldId id="261" r:id="rId9"/>
    <p:sldId id="268" r:id="rId10"/>
    <p:sldId id="265" r:id="rId11"/>
    <p:sldId id="262" r:id="rId1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9A"/>
    <a:srgbClr val="9AD2AD"/>
    <a:srgbClr val="25C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22" d="100"/>
          <a:sy n="122" d="100"/>
        </p:scale>
        <p:origin x="-77" y="-110"/>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3D84AD-6053-4700-8CB9-FE0C588F5D2A}"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D5409-5B44-48DA-B3AE-496C7433E792}" type="slidenum">
              <a:rPr lang="en-US" smtClean="0"/>
              <a:t>‹#›</a:t>
            </a:fld>
            <a:endParaRPr lang="en-US"/>
          </a:p>
        </p:txBody>
      </p:sp>
    </p:spTree>
    <p:extLst>
      <p:ext uri="{BB962C8B-B14F-4D97-AF65-F5344CB8AC3E}">
        <p14:creationId xmlns:p14="http://schemas.microsoft.com/office/powerpoint/2010/main" val="2895366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3D84AD-6053-4700-8CB9-FE0C588F5D2A}"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D5409-5B44-48DA-B3AE-496C7433E792}" type="slidenum">
              <a:rPr lang="en-US" smtClean="0"/>
              <a:t>‹#›</a:t>
            </a:fld>
            <a:endParaRPr lang="en-US"/>
          </a:p>
        </p:txBody>
      </p:sp>
    </p:spTree>
    <p:extLst>
      <p:ext uri="{BB962C8B-B14F-4D97-AF65-F5344CB8AC3E}">
        <p14:creationId xmlns:p14="http://schemas.microsoft.com/office/powerpoint/2010/main" val="2241747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3D84AD-6053-4700-8CB9-FE0C588F5D2A}"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D5409-5B44-48DA-B3AE-496C7433E792}" type="slidenum">
              <a:rPr lang="en-US" smtClean="0"/>
              <a:t>‹#›</a:t>
            </a:fld>
            <a:endParaRPr lang="en-US"/>
          </a:p>
        </p:txBody>
      </p:sp>
    </p:spTree>
    <p:extLst>
      <p:ext uri="{BB962C8B-B14F-4D97-AF65-F5344CB8AC3E}">
        <p14:creationId xmlns:p14="http://schemas.microsoft.com/office/powerpoint/2010/main" val="3930498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3D84AD-6053-4700-8CB9-FE0C588F5D2A}"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D5409-5B44-48DA-B3AE-496C7433E792}" type="slidenum">
              <a:rPr lang="en-US" smtClean="0"/>
              <a:t>‹#›</a:t>
            </a:fld>
            <a:endParaRPr lang="en-US"/>
          </a:p>
        </p:txBody>
      </p:sp>
    </p:spTree>
    <p:extLst>
      <p:ext uri="{BB962C8B-B14F-4D97-AF65-F5344CB8AC3E}">
        <p14:creationId xmlns:p14="http://schemas.microsoft.com/office/powerpoint/2010/main" val="2842655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3D84AD-6053-4700-8CB9-FE0C588F5D2A}"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D5409-5B44-48DA-B3AE-496C7433E792}" type="slidenum">
              <a:rPr lang="en-US" smtClean="0"/>
              <a:t>‹#›</a:t>
            </a:fld>
            <a:endParaRPr lang="en-US"/>
          </a:p>
        </p:txBody>
      </p:sp>
    </p:spTree>
    <p:extLst>
      <p:ext uri="{BB962C8B-B14F-4D97-AF65-F5344CB8AC3E}">
        <p14:creationId xmlns:p14="http://schemas.microsoft.com/office/powerpoint/2010/main" val="3516465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3D84AD-6053-4700-8CB9-FE0C588F5D2A}" type="datetimeFigureOut">
              <a:rPr lang="en-US" smtClean="0"/>
              <a:t>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D5409-5B44-48DA-B3AE-496C7433E792}" type="slidenum">
              <a:rPr lang="en-US" smtClean="0"/>
              <a:t>‹#›</a:t>
            </a:fld>
            <a:endParaRPr lang="en-US"/>
          </a:p>
        </p:txBody>
      </p:sp>
    </p:spTree>
    <p:extLst>
      <p:ext uri="{BB962C8B-B14F-4D97-AF65-F5344CB8AC3E}">
        <p14:creationId xmlns:p14="http://schemas.microsoft.com/office/powerpoint/2010/main" val="3396732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3D84AD-6053-4700-8CB9-FE0C588F5D2A}" type="datetimeFigureOut">
              <a:rPr lang="en-US" smtClean="0"/>
              <a:t>7/25/2014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D5409-5B44-48DA-B3AE-496C7433E792}" type="slidenum">
              <a:rPr lang="en-US" smtClean="0"/>
              <a:t>‹#›</a:t>
            </a:fld>
            <a:endParaRPr lang="en-US"/>
          </a:p>
        </p:txBody>
      </p:sp>
    </p:spTree>
    <p:extLst>
      <p:ext uri="{BB962C8B-B14F-4D97-AF65-F5344CB8AC3E}">
        <p14:creationId xmlns:p14="http://schemas.microsoft.com/office/powerpoint/2010/main" val="4016282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3D84AD-6053-4700-8CB9-FE0C588F5D2A}" type="datetimeFigureOut">
              <a:rPr lang="en-US" smtClean="0"/>
              <a:t>7/25/2014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D5409-5B44-48DA-B3AE-496C7433E792}" type="slidenum">
              <a:rPr lang="en-US" smtClean="0"/>
              <a:t>‹#›</a:t>
            </a:fld>
            <a:endParaRPr lang="en-US"/>
          </a:p>
        </p:txBody>
      </p:sp>
    </p:spTree>
    <p:extLst>
      <p:ext uri="{BB962C8B-B14F-4D97-AF65-F5344CB8AC3E}">
        <p14:creationId xmlns:p14="http://schemas.microsoft.com/office/powerpoint/2010/main" val="426497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D84AD-6053-4700-8CB9-FE0C588F5D2A}" type="datetimeFigureOut">
              <a:rPr lang="en-US" smtClean="0"/>
              <a:t>7/25/2014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D5409-5B44-48DA-B3AE-496C7433E792}" type="slidenum">
              <a:rPr lang="en-US" smtClean="0"/>
              <a:t>‹#›</a:t>
            </a:fld>
            <a:endParaRPr lang="en-US"/>
          </a:p>
        </p:txBody>
      </p:sp>
    </p:spTree>
    <p:extLst>
      <p:ext uri="{BB962C8B-B14F-4D97-AF65-F5344CB8AC3E}">
        <p14:creationId xmlns:p14="http://schemas.microsoft.com/office/powerpoint/2010/main" val="386473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3D84AD-6053-4700-8CB9-FE0C588F5D2A}" type="datetimeFigureOut">
              <a:rPr lang="en-US" smtClean="0"/>
              <a:t>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D5409-5B44-48DA-B3AE-496C7433E792}" type="slidenum">
              <a:rPr lang="en-US" smtClean="0"/>
              <a:t>‹#›</a:t>
            </a:fld>
            <a:endParaRPr lang="en-US"/>
          </a:p>
        </p:txBody>
      </p:sp>
    </p:spTree>
    <p:extLst>
      <p:ext uri="{BB962C8B-B14F-4D97-AF65-F5344CB8AC3E}">
        <p14:creationId xmlns:p14="http://schemas.microsoft.com/office/powerpoint/2010/main" val="2538984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3D84AD-6053-4700-8CB9-FE0C588F5D2A}" type="datetimeFigureOut">
              <a:rPr lang="en-US" smtClean="0"/>
              <a:t>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D5409-5B44-48DA-B3AE-496C7433E792}" type="slidenum">
              <a:rPr lang="en-US" smtClean="0"/>
              <a:t>‹#›</a:t>
            </a:fld>
            <a:endParaRPr lang="en-US"/>
          </a:p>
        </p:txBody>
      </p:sp>
    </p:spTree>
    <p:extLst>
      <p:ext uri="{BB962C8B-B14F-4D97-AF65-F5344CB8AC3E}">
        <p14:creationId xmlns:p14="http://schemas.microsoft.com/office/powerpoint/2010/main" val="2349614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93D84AD-6053-4700-8CB9-FE0C588F5D2A}" type="datetimeFigureOut">
              <a:rPr lang="en-US" smtClean="0"/>
              <a:t>7/25/2014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DED5409-5B44-48DA-B3AE-496C7433E792}" type="slidenum">
              <a:rPr lang="en-US" smtClean="0"/>
              <a:t>‹#›</a:t>
            </a:fld>
            <a:endParaRPr lang="en-US"/>
          </a:p>
        </p:txBody>
      </p:sp>
    </p:spTree>
    <p:extLst>
      <p:ext uri="{BB962C8B-B14F-4D97-AF65-F5344CB8AC3E}">
        <p14:creationId xmlns:p14="http://schemas.microsoft.com/office/powerpoint/2010/main" val="359089981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3" name="Rectangle 2"/>
          <p:cNvSpPr/>
          <p:nvPr/>
        </p:nvSpPr>
        <p:spPr>
          <a:xfrm>
            <a:off x="714375" y="4604543"/>
            <a:ext cx="3505200" cy="523220"/>
          </a:xfrm>
          <a:prstGeom prst="rect">
            <a:avLst/>
          </a:prstGeom>
        </p:spPr>
        <p:txBody>
          <a:bodyPr wrap="square">
            <a:spAutoFit/>
          </a:bodyPr>
          <a:lstStyle/>
          <a:p>
            <a:pPr algn="ctr"/>
            <a:r>
              <a:rPr lang="en-US" sz="2800" b="1" dirty="0" smtClean="0">
                <a:ln w="15875">
                  <a:solidFill>
                    <a:schemeClr val="bg1"/>
                  </a:solidFill>
                </a:ln>
                <a:effectLst>
                  <a:outerShdw blurRad="88900" dist="50800" dir="5400000" sx="101000" sy="101000" algn="ctr" rotWithShape="0">
                    <a:schemeClr val="bg1"/>
                  </a:outerShdw>
                </a:effectLst>
              </a:rPr>
              <a:t>Ken Luza: 1945</a:t>
            </a:r>
            <a:r>
              <a:rPr lang="en-US" sz="2400" b="1" dirty="0" smtClean="0">
                <a:ln w="15875">
                  <a:solidFill>
                    <a:schemeClr val="bg1"/>
                  </a:solidFill>
                </a:ln>
                <a:effectLst>
                  <a:outerShdw blurRad="88900" dist="50800" dir="5400000" sx="101000" sy="101000" algn="ctr" rotWithShape="0">
                    <a:schemeClr val="bg1"/>
                  </a:outerShdw>
                </a:effectLst>
                <a:latin typeface="Arial"/>
                <a:cs typeface="Arial"/>
              </a:rPr>
              <a:t>—</a:t>
            </a:r>
            <a:r>
              <a:rPr lang="en-US" sz="2800" b="1" dirty="0" smtClean="0">
                <a:ln w="15875">
                  <a:solidFill>
                    <a:schemeClr val="bg1"/>
                  </a:solidFill>
                </a:ln>
                <a:effectLst>
                  <a:outerShdw blurRad="88900" dist="50800" dir="5400000" sx="101000" sy="101000" algn="ctr" rotWithShape="0">
                    <a:schemeClr val="bg1"/>
                  </a:outerShdw>
                </a:effectLst>
              </a:rPr>
              <a:t>2014 </a:t>
            </a:r>
            <a:endParaRPr lang="en-US" sz="2800" b="1" dirty="0">
              <a:ln w="15875">
                <a:solidFill>
                  <a:schemeClr val="bg1"/>
                </a:solidFill>
              </a:ln>
              <a:effectLst>
                <a:outerShdw blurRad="88900" dist="50800" dir="5400000" sx="101000" sy="101000" algn="ctr" rotWithShape="0">
                  <a:schemeClr val="bg1"/>
                </a:outerShdw>
              </a:effectLst>
            </a:endParaRPr>
          </a:p>
        </p:txBody>
      </p:sp>
    </p:spTree>
    <p:extLst>
      <p:ext uri="{BB962C8B-B14F-4D97-AF65-F5344CB8AC3E}">
        <p14:creationId xmlns:p14="http://schemas.microsoft.com/office/powerpoint/2010/main" val="2982233736"/>
      </p:ext>
    </p:extLst>
  </p:cSld>
  <p:clrMapOvr>
    <a:masterClrMapping/>
  </p:clrMapOvr>
  <mc:AlternateContent xmlns:mc="http://schemas.openxmlformats.org/markup-compatibility/2006" xmlns:p14="http://schemas.microsoft.com/office/powerpoint/2010/main">
    <mc:Choice Requires="p14">
      <p:transition spd="slow" p14:dur="2000" advTm="12460"/>
    </mc:Choice>
    <mc:Fallback xmlns="">
      <p:transition spd="slow" advTm="1246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705350"/>
            <a:ext cx="3505200" cy="523220"/>
          </a:xfrm>
          <a:prstGeom prst="rect">
            <a:avLst/>
          </a:prstGeom>
        </p:spPr>
        <p:txBody>
          <a:bodyPr wrap="square">
            <a:spAutoFit/>
          </a:bodyPr>
          <a:lstStyle/>
          <a:p>
            <a:pPr algn="ctr"/>
            <a:r>
              <a:rPr lang="en-US" sz="2800" b="1" dirty="0" smtClean="0">
                <a:ln w="15875">
                  <a:solidFill>
                    <a:schemeClr val="bg1"/>
                  </a:solidFill>
                </a:ln>
                <a:effectLst>
                  <a:outerShdw blurRad="88900" dist="50800" dir="5400000" sx="101000" sy="101000" algn="ctr" rotWithShape="0">
                    <a:schemeClr val="bg1"/>
                  </a:outerShdw>
                </a:effectLst>
              </a:rPr>
              <a:t>Ken Luza: 1945</a:t>
            </a:r>
            <a:r>
              <a:rPr lang="en-US" sz="2400" b="1" dirty="0" smtClean="0">
                <a:ln w="15875">
                  <a:solidFill>
                    <a:schemeClr val="bg1"/>
                  </a:solidFill>
                </a:ln>
                <a:effectLst>
                  <a:outerShdw blurRad="88900" dist="50800" dir="5400000" sx="101000" sy="101000" algn="ctr" rotWithShape="0">
                    <a:schemeClr val="bg1"/>
                  </a:outerShdw>
                </a:effectLst>
                <a:latin typeface="Arial"/>
                <a:cs typeface="Arial"/>
              </a:rPr>
              <a:t>—</a:t>
            </a:r>
            <a:r>
              <a:rPr lang="en-US" sz="2800" b="1" dirty="0" smtClean="0">
                <a:ln w="15875">
                  <a:solidFill>
                    <a:schemeClr val="bg1"/>
                  </a:solidFill>
                </a:ln>
                <a:effectLst>
                  <a:outerShdw blurRad="88900" dist="50800" dir="5400000" sx="101000" sy="101000" algn="ctr" rotWithShape="0">
                    <a:schemeClr val="bg1"/>
                  </a:outerShdw>
                </a:effectLst>
              </a:rPr>
              <a:t>2014 </a:t>
            </a:r>
            <a:endParaRPr lang="en-US" sz="2800" b="1" dirty="0">
              <a:ln w="15875">
                <a:solidFill>
                  <a:schemeClr val="bg1"/>
                </a:solidFill>
              </a:ln>
              <a:effectLst>
                <a:outerShdw blurRad="88900" dist="50800" dir="5400000" sx="101000" sy="101000" algn="ctr" rotWithShape="0">
                  <a:schemeClr val="bg1"/>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19050"/>
            <a:ext cx="4876800" cy="5231098"/>
          </a:xfrm>
          <a:prstGeom prst="rect">
            <a:avLst/>
          </a:prstGeom>
        </p:spPr>
      </p:pic>
    </p:spTree>
    <p:extLst>
      <p:ext uri="{BB962C8B-B14F-4D97-AF65-F5344CB8AC3E}">
        <p14:creationId xmlns:p14="http://schemas.microsoft.com/office/powerpoint/2010/main" val="2457288821"/>
      </p:ext>
    </p:extLst>
  </p:cSld>
  <p:clrMapOvr>
    <a:masterClrMapping/>
  </p:clrMapOvr>
  <mc:AlternateContent xmlns:mc="http://schemas.openxmlformats.org/markup-compatibility/2006" xmlns:p14="http://schemas.microsoft.com/office/powerpoint/2010/main">
    <mc:Choice Requires="p14">
      <p:transition spd="slow" p14:dur="2000" advTm="13916"/>
    </mc:Choice>
    <mc:Fallback xmlns="">
      <p:transition spd="slow" advTm="1391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7857" y="0"/>
            <a:ext cx="3497343" cy="5143500"/>
          </a:xfrm>
          <a:prstGeom prst="rect">
            <a:avLst/>
          </a:prstGeom>
        </p:spPr>
      </p:pic>
      <p:sp>
        <p:nvSpPr>
          <p:cNvPr id="4" name="Rectangle 3"/>
          <p:cNvSpPr/>
          <p:nvPr/>
        </p:nvSpPr>
        <p:spPr>
          <a:xfrm>
            <a:off x="152400" y="4552950"/>
            <a:ext cx="3505200" cy="523220"/>
          </a:xfrm>
          <a:prstGeom prst="rect">
            <a:avLst/>
          </a:prstGeom>
        </p:spPr>
        <p:txBody>
          <a:bodyPr wrap="square">
            <a:spAutoFit/>
          </a:bodyPr>
          <a:lstStyle/>
          <a:p>
            <a:pPr algn="ctr"/>
            <a:r>
              <a:rPr lang="en-US" sz="2800" b="1" dirty="0" smtClean="0">
                <a:ln w="15875">
                  <a:solidFill>
                    <a:schemeClr val="bg1"/>
                  </a:solidFill>
                </a:ln>
                <a:effectLst>
                  <a:outerShdw blurRad="88900" dist="50800" dir="5400000" sx="101000" sy="101000" algn="ctr" rotWithShape="0">
                    <a:schemeClr val="bg1"/>
                  </a:outerShdw>
                </a:effectLst>
              </a:rPr>
              <a:t>Ken Luza: 1945</a:t>
            </a:r>
            <a:r>
              <a:rPr lang="en-US" sz="2400" b="1" dirty="0" smtClean="0">
                <a:ln w="15875">
                  <a:solidFill>
                    <a:schemeClr val="bg1"/>
                  </a:solidFill>
                </a:ln>
                <a:effectLst>
                  <a:outerShdw blurRad="88900" dist="50800" dir="5400000" sx="101000" sy="101000" algn="ctr" rotWithShape="0">
                    <a:schemeClr val="bg1"/>
                  </a:outerShdw>
                </a:effectLst>
                <a:latin typeface="Arial"/>
                <a:cs typeface="Arial"/>
              </a:rPr>
              <a:t>—</a:t>
            </a:r>
            <a:r>
              <a:rPr lang="en-US" sz="2800" b="1" dirty="0" smtClean="0">
                <a:ln w="15875">
                  <a:solidFill>
                    <a:schemeClr val="bg1"/>
                  </a:solidFill>
                </a:ln>
                <a:effectLst>
                  <a:outerShdw blurRad="88900" dist="50800" dir="5400000" sx="101000" sy="101000" algn="ctr" rotWithShape="0">
                    <a:schemeClr val="bg1"/>
                  </a:outerShdw>
                </a:effectLst>
              </a:rPr>
              <a:t>2014 </a:t>
            </a:r>
            <a:endParaRPr lang="en-US" sz="2800" b="1" dirty="0">
              <a:ln w="15875">
                <a:solidFill>
                  <a:schemeClr val="bg1"/>
                </a:solidFill>
              </a:ln>
              <a:effectLst>
                <a:outerShdw blurRad="88900" dist="50800" dir="5400000" sx="101000" sy="101000" algn="ctr" rotWithShape="0">
                  <a:schemeClr val="bg1"/>
                </a:outerShdw>
              </a:effectLst>
            </a:endParaRPr>
          </a:p>
        </p:txBody>
      </p:sp>
      <p:pic>
        <p:nvPicPr>
          <p:cNvPr id="5"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09550"/>
            <a:ext cx="1600200" cy="1593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874075"/>
      </p:ext>
    </p:extLst>
  </p:cSld>
  <p:clrMapOvr>
    <a:masterClrMapping/>
  </p:clrMapOvr>
  <mc:AlternateContent xmlns:mc="http://schemas.openxmlformats.org/markup-compatibility/2006" xmlns:p14="http://schemas.microsoft.com/office/powerpoint/2010/main">
    <mc:Choice Requires="p14">
      <p:transition spd="slow" p14:dur="2000" advTm="13532"/>
    </mc:Choice>
    <mc:Fallback xmlns="">
      <p:transition spd="slow" advTm="13532"/>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742950"/>
            <a:ext cx="8763000" cy="4247317"/>
          </a:xfrm>
          <a:prstGeom prst="rect">
            <a:avLst/>
          </a:prstGeom>
          <a:noFill/>
        </p:spPr>
        <p:txBody>
          <a:bodyPr wrap="square" rtlCol="0">
            <a:spAutoFit/>
          </a:bodyPr>
          <a:lstStyle/>
          <a:p>
            <a:pPr algn="just"/>
            <a:r>
              <a:rPr lang="en-US" sz="1500" b="1"/>
              <a:t> </a:t>
            </a:r>
            <a:r>
              <a:rPr lang="en-US" sz="1500" b="1" smtClean="0"/>
              <a:t>        Dr</a:t>
            </a:r>
            <a:r>
              <a:rPr lang="en-US" sz="1500" b="1" dirty="0"/>
              <a:t>. Kenneth V. Luza, longest serving member of the Oklahoma Geological Survey staff, passed away Wednesday morning, July 23, in Norman after a brief illness.  Dr. Luza joined the Survey staff in 1977 as an engineering geologist.  He is survived by his wife Margaret and son David.</a:t>
            </a:r>
          </a:p>
          <a:p>
            <a:pPr algn="just"/>
            <a:r>
              <a:rPr lang="en-US" sz="1500" b="1" dirty="0"/>
              <a:t> </a:t>
            </a:r>
            <a:r>
              <a:rPr lang="en-US" sz="1500" b="1" dirty="0" smtClean="0"/>
              <a:t>     During </a:t>
            </a:r>
            <a:r>
              <a:rPr lang="en-US" sz="1500" b="1" dirty="0"/>
              <a:t>his career, Dr. Luza worked in all areas of Oklahoma and studied and wrote on all aspects of Oklahoma geology. </a:t>
            </a:r>
            <a:r>
              <a:rPr lang="en-US" sz="1500" b="1" dirty="0" smtClean="0"/>
              <a:t> One </a:t>
            </a:r>
            <a:r>
              <a:rPr lang="en-US" sz="1500" b="1" dirty="0"/>
              <a:t>of his most important studies was on geologic hazards in northeastern Oklahoma in the area of the Picher Mining District and the Tar Creek Superfund Site, working with water contamination, ground failure and collapse, and contributing in many ways to resolving problems associated with this issue. </a:t>
            </a:r>
            <a:r>
              <a:rPr lang="en-US" sz="1500" b="1" dirty="0" smtClean="0"/>
              <a:t>He </a:t>
            </a:r>
            <a:r>
              <a:rPr lang="en-US" sz="1500" b="1" dirty="0"/>
              <a:t>worked closely with the people living in the area and cared deeply about their problems and about helping them through the difficult transition period. </a:t>
            </a:r>
            <a:r>
              <a:rPr lang="en-US" sz="1500" b="1" dirty="0" smtClean="0"/>
              <a:t>He </a:t>
            </a:r>
            <a:r>
              <a:rPr lang="en-US" sz="1500" b="1" dirty="0"/>
              <a:t>worked both with his professional knowledge base, but also with his heart.</a:t>
            </a:r>
          </a:p>
          <a:p>
            <a:pPr algn="just"/>
            <a:r>
              <a:rPr lang="en-US" sz="1500" b="1" dirty="0"/>
              <a:t> </a:t>
            </a:r>
            <a:r>
              <a:rPr lang="en-US" sz="1500" b="1" dirty="0" smtClean="0"/>
              <a:t>     His </a:t>
            </a:r>
            <a:r>
              <a:rPr lang="en-US" sz="1500" b="1" dirty="0"/>
              <a:t>important contributions to Oklahoma as a geologist, but his sly wit and humor will be very much missed by all who knew him.  A long-time Survey staff member noted “If Ken Luza told you something you could take that to the bank. </a:t>
            </a:r>
            <a:r>
              <a:rPr lang="en-US" sz="1500" b="1" dirty="0" smtClean="0"/>
              <a:t>He </a:t>
            </a:r>
            <a:r>
              <a:rPr lang="en-US" sz="1500" b="1" dirty="0"/>
              <a:t>didn’t say things he wasn’t sure about.  And he was sure of and right about so much in this State</a:t>
            </a:r>
            <a:r>
              <a:rPr lang="en-US" sz="1500" b="1" dirty="0" smtClean="0"/>
              <a:t>.” Despite </a:t>
            </a:r>
            <a:r>
              <a:rPr lang="en-US" sz="1500" b="1" dirty="0"/>
              <a:t>his declining health, Ken worked until his last days to complete his investigations.</a:t>
            </a:r>
          </a:p>
          <a:p>
            <a:pPr algn="just"/>
            <a:r>
              <a:rPr lang="en-US" sz="1500" b="1" dirty="0"/>
              <a:t> </a:t>
            </a:r>
            <a:r>
              <a:rPr lang="en-US" sz="1500" b="1" dirty="0" smtClean="0"/>
              <a:t>    </a:t>
            </a:r>
          </a:p>
          <a:p>
            <a:pPr algn="just"/>
            <a:r>
              <a:rPr lang="en-US" sz="1500" b="1" dirty="0"/>
              <a:t> </a:t>
            </a:r>
            <a:r>
              <a:rPr lang="en-US" sz="1500" b="1" dirty="0" smtClean="0"/>
              <a:t>     The </a:t>
            </a:r>
            <a:r>
              <a:rPr lang="en-US" sz="1500" b="1" dirty="0"/>
              <a:t>OGS Staff and the </a:t>
            </a:r>
            <a:r>
              <a:rPr lang="en-US" sz="1500" b="1" dirty="0" err="1"/>
              <a:t>Mewbourne</a:t>
            </a:r>
            <a:r>
              <a:rPr lang="en-US" sz="1500" b="1" dirty="0"/>
              <a:t> College would like to express our deepest sympathy to the family and friends who share this loss.  Ken will be missed as a geologist and as a friend, and will not be forgotten.</a:t>
            </a:r>
          </a:p>
        </p:txBody>
      </p:sp>
      <p:sp>
        <p:nvSpPr>
          <p:cNvPr id="6" name="TextBox 5"/>
          <p:cNvSpPr txBox="1"/>
          <p:nvPr/>
        </p:nvSpPr>
        <p:spPr>
          <a:xfrm>
            <a:off x="1334564" y="67330"/>
            <a:ext cx="6437836" cy="584775"/>
          </a:xfrm>
          <a:prstGeom prst="rect">
            <a:avLst/>
          </a:prstGeom>
          <a:noFill/>
        </p:spPr>
        <p:txBody>
          <a:bodyPr wrap="square" rtlCol="0">
            <a:spAutoFit/>
          </a:bodyPr>
          <a:lstStyle/>
          <a:p>
            <a:pPr algn="ctr"/>
            <a:r>
              <a:rPr lang="en-US" sz="3200" b="1" dirty="0" smtClean="0">
                <a:solidFill>
                  <a:srgbClr val="FF0000"/>
                </a:solidFill>
              </a:rPr>
              <a:t>Kenneth V. Luza  </a:t>
            </a:r>
            <a:r>
              <a:rPr lang="en-US" sz="2000" b="1" dirty="0" smtClean="0">
                <a:solidFill>
                  <a:srgbClr val="FF0000"/>
                </a:solidFill>
              </a:rPr>
              <a:t>Sept. 26, 1945</a:t>
            </a:r>
            <a:r>
              <a:rPr lang="en-US" sz="2000" b="1" dirty="0">
                <a:solidFill>
                  <a:srgbClr val="FF0000"/>
                </a:solidFill>
                <a:latin typeface="Arial"/>
                <a:cs typeface="Arial"/>
              </a:rPr>
              <a:t> — </a:t>
            </a:r>
            <a:r>
              <a:rPr lang="en-US" sz="2000" b="1" dirty="0" smtClean="0">
                <a:solidFill>
                  <a:srgbClr val="FF0000"/>
                </a:solidFill>
              </a:rPr>
              <a:t>July 23, 2014 </a:t>
            </a:r>
            <a:endParaRPr lang="en-US" sz="2000" b="1" dirty="0">
              <a:solidFill>
                <a:srgbClr val="FF0000"/>
              </a:solidFill>
            </a:endParaRPr>
          </a:p>
        </p:txBody>
      </p:sp>
      <p:pic>
        <p:nvPicPr>
          <p:cNvPr id="4"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3350"/>
            <a:ext cx="535528"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2672" y="133350"/>
            <a:ext cx="535528"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631794"/>
      </p:ext>
    </p:extLst>
  </p:cSld>
  <p:clrMapOvr>
    <a:masterClrMapping/>
  </p:clrMapOvr>
  <mc:AlternateContent xmlns:mc="http://schemas.openxmlformats.org/markup-compatibility/2006" xmlns:p14="http://schemas.microsoft.com/office/powerpoint/2010/main">
    <mc:Choice Requires="p14">
      <p:transition spd="slow" p14:dur="2000" advTm="64840"/>
    </mc:Choice>
    <mc:Fallback xmlns="">
      <p:transition spd="slow" advTm="6484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im 1.wmv">
            <a:hlinkClick r:id="" action="ppaction://media"/>
          </p:cNvPr>
          <p:cNvPicPr>
            <a:picLocks noChangeAspect="1"/>
          </p:cNvPicPr>
          <p:nvPr>
            <a:videoFile r:link="rId2"/>
            <p:extLst>
              <p:ext uri="{DAA4B4D4-6D71-4841-9C94-3DE7FCFB9230}">
                <p14:media xmlns:p14="http://schemas.microsoft.com/office/powerpoint/2010/main" r:embed="rId1">
                  <p14:fade in="500" out="250"/>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89589495"/>
      </p:ext>
    </p:extLst>
  </p:cSld>
  <p:clrMapOvr>
    <a:masterClrMapping/>
  </p:clrMapOvr>
  <mc:AlternateContent xmlns:mc="http://schemas.openxmlformats.org/markup-compatibility/2006" xmlns:p14="http://schemas.microsoft.com/office/powerpoint/2010/main">
    <mc:Choice Requires="p14">
      <p:transition spd="slow" p14:dur="2000" advTm="43436"/>
    </mc:Choice>
    <mc:Fallback xmlns="">
      <p:transition spd="slow" advTm="43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mod="1">
    <p:ext uri="{E180D4A7-C9FB-4DFB-919C-405C955672EB}">
      <p14:showEvtLst xmlns:p14="http://schemas.microsoft.com/office/powerpoint/2010/main">
        <p14:playEvt time="0" objId="2"/>
        <p14:stopEvt time="43436"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maha Luza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12934" cy="5238750"/>
          </a:xfrm>
          <a:prstGeom prst="rect">
            <a:avLst/>
          </a:prstGeom>
        </p:spPr>
      </p:pic>
    </p:spTree>
    <p:extLst>
      <p:ext uri="{BB962C8B-B14F-4D97-AF65-F5344CB8AC3E}">
        <p14:creationId xmlns:p14="http://schemas.microsoft.com/office/powerpoint/2010/main" val="2163490776"/>
      </p:ext>
    </p:extLst>
  </p:cSld>
  <p:clrMapOvr>
    <a:masterClrMapping/>
  </p:clrMapOvr>
  <mc:AlternateContent xmlns:mc="http://schemas.openxmlformats.org/markup-compatibility/2006" xmlns:p14="http://schemas.microsoft.com/office/powerpoint/2010/main">
    <mc:Choice Requires="p14">
      <p:transition spd="slow" p14:dur="2000" advTm="86444"/>
    </mc:Choice>
    <mc:Fallback xmlns="">
      <p:transition spd="slow" advTm="86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ext uri="{E180D4A7-C9FB-4DFB-919C-405C955672EB}">
      <p14:showEvtLst xmlns:p14="http://schemas.microsoft.com/office/powerpoint/2010/main">
        <p14:playEvt time="0" objId="4"/>
        <p14:stopEvt time="86444"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4476750"/>
            <a:ext cx="3505200" cy="523220"/>
          </a:xfrm>
          <a:prstGeom prst="rect">
            <a:avLst/>
          </a:prstGeom>
        </p:spPr>
        <p:txBody>
          <a:bodyPr wrap="square">
            <a:spAutoFit/>
          </a:bodyPr>
          <a:lstStyle/>
          <a:p>
            <a:pPr algn="ctr"/>
            <a:r>
              <a:rPr lang="en-US" sz="2800" b="1" dirty="0" smtClean="0">
                <a:ln w="15875">
                  <a:solidFill>
                    <a:schemeClr val="bg1"/>
                  </a:solidFill>
                </a:ln>
                <a:effectLst>
                  <a:outerShdw blurRad="88900" dist="50800" dir="5400000" sx="101000" sy="101000" algn="ctr" rotWithShape="0">
                    <a:schemeClr val="bg1"/>
                  </a:outerShdw>
                </a:effectLst>
              </a:rPr>
              <a:t>Ken Luza: 1945</a:t>
            </a:r>
            <a:r>
              <a:rPr lang="en-US" sz="2400" b="1" dirty="0" smtClean="0">
                <a:ln w="15875">
                  <a:solidFill>
                    <a:schemeClr val="bg1"/>
                  </a:solidFill>
                </a:ln>
                <a:effectLst>
                  <a:outerShdw blurRad="88900" dist="50800" dir="5400000" sx="101000" sy="101000" algn="ctr" rotWithShape="0">
                    <a:schemeClr val="bg1"/>
                  </a:outerShdw>
                </a:effectLst>
                <a:latin typeface="Arial"/>
                <a:cs typeface="Arial"/>
              </a:rPr>
              <a:t>—</a:t>
            </a:r>
            <a:r>
              <a:rPr lang="en-US" sz="2800" b="1" dirty="0" smtClean="0">
                <a:ln w="15875">
                  <a:solidFill>
                    <a:schemeClr val="bg1"/>
                  </a:solidFill>
                </a:ln>
                <a:effectLst>
                  <a:outerShdw blurRad="88900" dist="50800" dir="5400000" sx="101000" sy="101000" algn="ctr" rotWithShape="0">
                    <a:schemeClr val="bg1"/>
                  </a:outerShdw>
                </a:effectLst>
              </a:rPr>
              <a:t>2014 </a:t>
            </a:r>
            <a:endParaRPr lang="en-US" sz="2800" b="1" dirty="0">
              <a:ln w="15875">
                <a:solidFill>
                  <a:schemeClr val="bg1"/>
                </a:solidFill>
              </a:ln>
              <a:effectLst>
                <a:outerShdw blurRad="88900" dist="50800" dir="5400000" sx="101000" sy="101000" algn="ctr" rotWithShape="0">
                  <a:schemeClr val="bg1"/>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16510"/>
            <a:ext cx="4892555" cy="5126990"/>
          </a:xfrm>
          <a:prstGeom prst="rect">
            <a:avLst/>
          </a:prstGeom>
        </p:spPr>
      </p:pic>
    </p:spTree>
    <p:extLst>
      <p:ext uri="{BB962C8B-B14F-4D97-AF65-F5344CB8AC3E}">
        <p14:creationId xmlns:p14="http://schemas.microsoft.com/office/powerpoint/2010/main" val="3751328979"/>
      </p:ext>
    </p:extLst>
  </p:cSld>
  <p:clrMapOvr>
    <a:masterClrMapping/>
  </p:clrMapOvr>
  <mc:AlternateContent xmlns:mc="http://schemas.openxmlformats.org/markup-compatibility/2006" xmlns:p14="http://schemas.microsoft.com/office/powerpoint/2010/main">
    <mc:Choice Requires="p14">
      <p:transition spd="slow" p14:dur="2000" advTm="14368"/>
    </mc:Choice>
    <mc:Fallback xmlns="">
      <p:transition spd="slow" advTm="1436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1804"/>
            <a:ext cx="7499527" cy="5121696"/>
          </a:xfrm>
          <a:prstGeom prst="rect">
            <a:avLst/>
          </a:prstGeom>
        </p:spPr>
      </p:pic>
      <p:sp>
        <p:nvSpPr>
          <p:cNvPr id="7" name="Rectangle 6"/>
          <p:cNvSpPr/>
          <p:nvPr/>
        </p:nvSpPr>
        <p:spPr>
          <a:xfrm>
            <a:off x="821635" y="4617208"/>
            <a:ext cx="3505200" cy="523220"/>
          </a:xfrm>
          <a:prstGeom prst="rect">
            <a:avLst/>
          </a:prstGeom>
        </p:spPr>
        <p:txBody>
          <a:bodyPr wrap="square">
            <a:spAutoFit/>
          </a:bodyPr>
          <a:lstStyle/>
          <a:p>
            <a:pPr algn="ctr"/>
            <a:r>
              <a:rPr lang="en-US" sz="2800" b="1" dirty="0" smtClean="0">
                <a:ln w="15875">
                  <a:solidFill>
                    <a:schemeClr val="bg1"/>
                  </a:solidFill>
                </a:ln>
                <a:effectLst>
                  <a:outerShdw blurRad="88900" dist="50800" dir="5400000" sx="101000" sy="101000" algn="ctr" rotWithShape="0">
                    <a:schemeClr val="bg1"/>
                  </a:outerShdw>
                </a:effectLst>
              </a:rPr>
              <a:t>Ken Luza: 1945</a:t>
            </a:r>
            <a:r>
              <a:rPr lang="en-US" sz="2400" b="1" dirty="0" smtClean="0">
                <a:ln w="15875">
                  <a:solidFill>
                    <a:schemeClr val="bg1"/>
                  </a:solidFill>
                </a:ln>
                <a:effectLst>
                  <a:outerShdw blurRad="88900" dist="50800" dir="5400000" sx="101000" sy="101000" algn="ctr" rotWithShape="0">
                    <a:schemeClr val="bg1"/>
                  </a:outerShdw>
                </a:effectLst>
                <a:latin typeface="Arial"/>
                <a:cs typeface="Arial"/>
              </a:rPr>
              <a:t>—</a:t>
            </a:r>
            <a:r>
              <a:rPr lang="en-US" sz="2800" b="1" dirty="0" smtClean="0">
                <a:ln w="15875">
                  <a:solidFill>
                    <a:schemeClr val="bg1"/>
                  </a:solidFill>
                </a:ln>
                <a:effectLst>
                  <a:outerShdw blurRad="88900" dist="50800" dir="5400000" sx="101000" sy="101000" algn="ctr" rotWithShape="0">
                    <a:schemeClr val="bg1"/>
                  </a:outerShdw>
                </a:effectLst>
              </a:rPr>
              <a:t>2014 </a:t>
            </a:r>
            <a:endParaRPr lang="en-US" sz="2800" b="1" dirty="0">
              <a:ln w="15875">
                <a:solidFill>
                  <a:schemeClr val="bg1"/>
                </a:solidFill>
              </a:ln>
              <a:effectLst>
                <a:outerShdw blurRad="88900" dist="50800" dir="5400000" sx="101000" sy="101000" algn="ctr" rotWithShape="0">
                  <a:schemeClr val="bg1"/>
                </a:outerShdw>
              </a:effectLst>
            </a:endParaRPr>
          </a:p>
        </p:txBody>
      </p:sp>
    </p:spTree>
    <p:extLst>
      <p:ext uri="{BB962C8B-B14F-4D97-AF65-F5344CB8AC3E}">
        <p14:creationId xmlns:p14="http://schemas.microsoft.com/office/powerpoint/2010/main" val="3820090444"/>
      </p:ext>
    </p:extLst>
  </p:cSld>
  <p:clrMapOvr>
    <a:masterClrMapping/>
  </p:clrMapOvr>
  <mc:AlternateContent xmlns:mc="http://schemas.openxmlformats.org/markup-compatibility/2006" xmlns:p14="http://schemas.microsoft.com/office/powerpoint/2010/main">
    <mc:Choice Requires="p14">
      <p:transition spd="slow" p14:dur="2000" advTm="14085"/>
    </mc:Choice>
    <mc:Fallback xmlns="">
      <p:transition spd="slow" advTm="14085"/>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5940"/>
            <a:ext cx="7900392" cy="5159440"/>
          </a:xfrm>
          <a:prstGeom prst="rect">
            <a:avLst/>
          </a:prstGeom>
        </p:spPr>
      </p:pic>
      <p:sp>
        <p:nvSpPr>
          <p:cNvPr id="3" name="Rectangle 2"/>
          <p:cNvSpPr/>
          <p:nvPr/>
        </p:nvSpPr>
        <p:spPr>
          <a:xfrm>
            <a:off x="714375" y="4604543"/>
            <a:ext cx="3505200" cy="523220"/>
          </a:xfrm>
          <a:prstGeom prst="rect">
            <a:avLst/>
          </a:prstGeom>
        </p:spPr>
        <p:txBody>
          <a:bodyPr wrap="square">
            <a:spAutoFit/>
          </a:bodyPr>
          <a:lstStyle/>
          <a:p>
            <a:pPr algn="ctr"/>
            <a:r>
              <a:rPr lang="en-US" sz="2800" b="1" dirty="0" smtClean="0">
                <a:ln w="15875">
                  <a:solidFill>
                    <a:schemeClr val="bg1"/>
                  </a:solidFill>
                </a:ln>
                <a:effectLst>
                  <a:outerShdw blurRad="88900" dist="50800" dir="5400000" sx="101000" sy="101000" algn="ctr" rotWithShape="0">
                    <a:schemeClr val="bg1"/>
                  </a:outerShdw>
                </a:effectLst>
              </a:rPr>
              <a:t>Ken Luza: 1945</a:t>
            </a:r>
            <a:r>
              <a:rPr lang="en-US" sz="2400" b="1" dirty="0" smtClean="0">
                <a:ln w="15875">
                  <a:solidFill>
                    <a:schemeClr val="bg1"/>
                  </a:solidFill>
                </a:ln>
                <a:effectLst>
                  <a:outerShdw blurRad="88900" dist="50800" dir="5400000" sx="101000" sy="101000" algn="ctr" rotWithShape="0">
                    <a:schemeClr val="bg1"/>
                  </a:outerShdw>
                </a:effectLst>
                <a:latin typeface="Arial"/>
                <a:cs typeface="Arial"/>
              </a:rPr>
              <a:t>—</a:t>
            </a:r>
            <a:r>
              <a:rPr lang="en-US" sz="2800" b="1" dirty="0" smtClean="0">
                <a:ln w="15875">
                  <a:solidFill>
                    <a:schemeClr val="bg1"/>
                  </a:solidFill>
                </a:ln>
                <a:effectLst>
                  <a:outerShdw blurRad="88900" dist="50800" dir="5400000" sx="101000" sy="101000" algn="ctr" rotWithShape="0">
                    <a:schemeClr val="bg1"/>
                  </a:outerShdw>
                </a:effectLst>
              </a:rPr>
              <a:t>2014 </a:t>
            </a:r>
            <a:endParaRPr lang="en-US" sz="2800" b="1" dirty="0">
              <a:ln w="15875">
                <a:solidFill>
                  <a:schemeClr val="bg1"/>
                </a:solidFill>
              </a:ln>
              <a:effectLst>
                <a:outerShdw blurRad="88900" dist="50800" dir="5400000" sx="101000" sy="101000" algn="ctr" rotWithShape="0">
                  <a:schemeClr val="bg1"/>
                </a:outerShdw>
              </a:effectLst>
            </a:endParaRPr>
          </a:p>
        </p:txBody>
      </p:sp>
    </p:spTree>
    <p:extLst>
      <p:ext uri="{BB962C8B-B14F-4D97-AF65-F5344CB8AC3E}">
        <p14:creationId xmlns:p14="http://schemas.microsoft.com/office/powerpoint/2010/main" val="3979969219"/>
      </p:ext>
    </p:extLst>
  </p:cSld>
  <p:clrMapOvr>
    <a:masterClrMapping/>
  </p:clrMapOvr>
  <mc:AlternateContent xmlns:mc="http://schemas.openxmlformats.org/markup-compatibility/2006" xmlns:p14="http://schemas.microsoft.com/office/powerpoint/2010/main">
    <mc:Choice Requires="p14">
      <p:transition spd="slow" p14:dur="2000" advTm="11965"/>
    </mc:Choice>
    <mc:Fallback xmlns="">
      <p:transition spd="slow" advTm="11965"/>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1085850"/>
            <a:ext cx="19268661" cy="14451496"/>
          </a:xfrm>
          <a:prstGeom prst="rect">
            <a:avLst/>
          </a:prstGeom>
        </p:spPr>
      </p:pic>
      <p:sp>
        <p:nvSpPr>
          <p:cNvPr id="3" name="Rectangle 2"/>
          <p:cNvSpPr/>
          <p:nvPr/>
        </p:nvSpPr>
        <p:spPr>
          <a:xfrm>
            <a:off x="0" y="4705350"/>
            <a:ext cx="3505200" cy="523220"/>
          </a:xfrm>
          <a:prstGeom prst="rect">
            <a:avLst/>
          </a:prstGeom>
        </p:spPr>
        <p:txBody>
          <a:bodyPr wrap="square">
            <a:spAutoFit/>
          </a:bodyPr>
          <a:lstStyle/>
          <a:p>
            <a:pPr algn="ctr"/>
            <a:r>
              <a:rPr lang="en-US" sz="2800" b="1" dirty="0" smtClean="0">
                <a:ln w="15875">
                  <a:solidFill>
                    <a:schemeClr val="bg1"/>
                  </a:solidFill>
                </a:ln>
                <a:effectLst>
                  <a:outerShdw blurRad="88900" dist="50800" dir="5400000" sx="101000" sy="101000" algn="ctr" rotWithShape="0">
                    <a:schemeClr val="bg1"/>
                  </a:outerShdw>
                </a:effectLst>
              </a:rPr>
              <a:t>Ken Luza: 1945</a:t>
            </a:r>
            <a:r>
              <a:rPr lang="en-US" sz="2400" b="1" dirty="0" smtClean="0">
                <a:ln w="15875">
                  <a:solidFill>
                    <a:schemeClr val="bg1"/>
                  </a:solidFill>
                </a:ln>
                <a:effectLst>
                  <a:outerShdw blurRad="88900" dist="50800" dir="5400000" sx="101000" sy="101000" algn="ctr" rotWithShape="0">
                    <a:schemeClr val="bg1"/>
                  </a:outerShdw>
                </a:effectLst>
                <a:latin typeface="Arial"/>
                <a:cs typeface="Arial"/>
              </a:rPr>
              <a:t>—</a:t>
            </a:r>
            <a:r>
              <a:rPr lang="en-US" sz="2800" b="1" dirty="0" smtClean="0">
                <a:ln w="15875">
                  <a:solidFill>
                    <a:schemeClr val="bg1"/>
                  </a:solidFill>
                </a:ln>
                <a:effectLst>
                  <a:outerShdw blurRad="88900" dist="50800" dir="5400000" sx="101000" sy="101000" algn="ctr" rotWithShape="0">
                    <a:schemeClr val="bg1"/>
                  </a:outerShdw>
                </a:effectLst>
              </a:rPr>
              <a:t>2014 </a:t>
            </a:r>
            <a:endParaRPr lang="en-US" sz="2800" b="1" dirty="0">
              <a:ln w="15875">
                <a:solidFill>
                  <a:schemeClr val="bg1"/>
                </a:solidFill>
              </a:ln>
              <a:effectLst>
                <a:outerShdw blurRad="88900" dist="50800" dir="5400000" sx="101000" sy="101000" algn="ctr" rotWithShape="0">
                  <a:schemeClr val="bg1"/>
                </a:outerShdw>
              </a:effectLst>
            </a:endParaRPr>
          </a:p>
        </p:txBody>
      </p:sp>
    </p:spTree>
    <p:extLst>
      <p:ext uri="{BB962C8B-B14F-4D97-AF65-F5344CB8AC3E}">
        <p14:creationId xmlns:p14="http://schemas.microsoft.com/office/powerpoint/2010/main" val="2144964"/>
      </p:ext>
    </p:extLst>
  </p:cSld>
  <p:clrMapOvr>
    <a:masterClrMapping/>
  </p:clrMapOvr>
  <mc:AlternateContent xmlns:mc="http://schemas.openxmlformats.org/markup-compatibility/2006" xmlns:p14="http://schemas.microsoft.com/office/powerpoint/2010/main">
    <mc:Choice Requires="p14">
      <p:transition spd="slow" p14:dur="2000" advTm="13815"/>
    </mc:Choice>
    <mc:Fallback xmlns="">
      <p:transition spd="slow" advTm="1381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324323"/>
            <a:ext cx="9601200" cy="6467823"/>
          </a:xfrm>
          <a:prstGeom prst="rect">
            <a:avLst/>
          </a:prstGeom>
        </p:spPr>
      </p:pic>
    </p:spTree>
    <p:extLst>
      <p:ext uri="{BB962C8B-B14F-4D97-AF65-F5344CB8AC3E}">
        <p14:creationId xmlns:p14="http://schemas.microsoft.com/office/powerpoint/2010/main" val="277164695"/>
      </p:ext>
    </p:extLst>
  </p:cSld>
  <p:clrMapOvr>
    <a:masterClrMapping/>
  </p:clrMapOvr>
  <mc:AlternateContent xmlns:mc="http://schemas.openxmlformats.org/markup-compatibility/2006" xmlns:p14="http://schemas.microsoft.com/office/powerpoint/2010/main">
    <mc:Choice Requires="p14">
      <p:transition spd="slow" p14:dur="2000" advTm="13860"/>
    </mc:Choice>
    <mc:Fallback xmlns="">
      <p:transition spd="slow" advTm="1386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TotalTime>
  <Words>100</Words>
  <Application>Microsoft Office PowerPoint</Application>
  <PresentationFormat>On-screen Show (16:9)</PresentationFormat>
  <Paragraphs>13</Paragraphs>
  <Slides>11</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OU 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Anderson, James H.</dc:creator>
  <cp:lastModifiedBy>Smith, Connie G.</cp:lastModifiedBy>
  <cp:revision>37</cp:revision>
  <dcterms:created xsi:type="dcterms:W3CDTF">2014-04-09T19:06:25Z</dcterms:created>
  <dcterms:modified xsi:type="dcterms:W3CDTF">2014-07-25T20:29:23Z</dcterms:modified>
</cp:coreProperties>
</file>